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>
      <p:cViewPr>
        <p:scale>
          <a:sx n="66" d="100"/>
          <a:sy n="66" d="100"/>
        </p:scale>
        <p:origin x="221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4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2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85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5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80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3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5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8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87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C648F-9208-4237-A25F-24AA1BA32821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6A982-3E53-4837-84A5-08D56FA56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291" y="8881"/>
            <a:ext cx="12194292" cy="2246769"/>
          </a:xfrm>
          <a:prstGeom prst="rect">
            <a:avLst/>
          </a:prstGeom>
          <a:gradFill flip="none" rotWithShape="1">
            <a:gsLst>
              <a:gs pos="0">
                <a:srgbClr val="339933">
                  <a:tint val="66000"/>
                  <a:satMod val="160000"/>
                </a:srgbClr>
              </a:gs>
              <a:gs pos="50000">
                <a:srgbClr val="339933">
                  <a:tint val="44500"/>
                  <a:satMod val="160000"/>
                </a:srgbClr>
              </a:gs>
              <a:gs pos="100000">
                <a:srgbClr val="339933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KEMIJSKA </a:t>
            </a:r>
            <a:r>
              <a:rPr lang="hr-H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SUDBINA LIJEKOVA </a:t>
            </a:r>
            <a:r>
              <a:rPr lang="hr-HR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IN SILICO</a:t>
            </a:r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hr-H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Antonio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Ljulj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 Ivana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Lovrić</a:t>
            </a:r>
            <a:r>
              <a:rPr lang="hr-HR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Lea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Malezan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 Petra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Škibola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 Dora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Turkalj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Valerije </a:t>
            </a:r>
            <a:r>
              <a:rPr lang="en-GB" sz="2800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Vrček</a:t>
            </a:r>
            <a:endParaRPr lang="hr-HR" sz="2800" u="sng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Sveučilište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u </a:t>
            </a:r>
            <a:r>
              <a:rPr lang="en-GB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Zagrebu</a:t>
            </a:r>
            <a:r>
              <a:rPr lang="en-GB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Farmaceutsko-biokemijski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fakultet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291" y="4996885"/>
            <a:ext cx="12194292" cy="1861115"/>
          </a:xfrm>
          <a:prstGeom prst="rect">
            <a:avLst/>
          </a:prstGeom>
          <a:gradFill flip="none" rotWithShape="1">
            <a:gsLst>
              <a:gs pos="0">
                <a:srgbClr val="339933">
                  <a:tint val="66000"/>
                  <a:satMod val="160000"/>
                </a:srgbClr>
              </a:gs>
              <a:gs pos="50000">
                <a:srgbClr val="339933">
                  <a:tint val="44500"/>
                  <a:satMod val="160000"/>
                </a:srgbClr>
              </a:gs>
              <a:gs pos="100000">
                <a:srgbClr val="339933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7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7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7" y="5172362"/>
            <a:ext cx="1377543" cy="15726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468" y="5505168"/>
            <a:ext cx="2049003" cy="111833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989" y="5525717"/>
            <a:ext cx="2864625" cy="11183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1" t="40600" r="9387" b="40800"/>
          <a:stretch/>
        </p:blipFill>
        <p:spPr>
          <a:xfrm>
            <a:off x="9048677" y="5671220"/>
            <a:ext cx="2790828" cy="8299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3132" y="5173663"/>
            <a:ext cx="1383106" cy="157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49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5364" y="567122"/>
            <a:ext cx="3832381" cy="5356384"/>
          </a:xfrm>
          <a:prstGeom prst="roundRect">
            <a:avLst/>
          </a:prstGeom>
          <a:ln w="38100"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Otpadne i pitke vode se kloriraju.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Kloriraju se i antibiotici u vodama.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Alatima naprednog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računanja moguće je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predvidjeti najstabilnije produkte kloriranja.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Najstabilniji produkti su očekivani farmaceutski otpad u okolišu.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Kvantno-kemijski računi usmjeravaju analitička i ekotoksikološka ispitivanja.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A red and white pill&#10;&#10;AI-generated content may be incorrect.">
            <a:extLst>
              <a:ext uri="{FF2B5EF4-FFF2-40B4-BE49-F238E27FC236}">
                <a16:creationId xmlns:a16="http://schemas.microsoft.com/office/drawing/2014/main" id="{595CC2D7-5040-6840-D496-1057CD447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892" y="3051355"/>
            <a:ext cx="1456904" cy="1458237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AF9FD4F-DCB3-CA9D-3879-771D5EF07A27}"/>
              </a:ext>
            </a:extLst>
          </p:cNvPr>
          <p:cNvCxnSpPr>
            <a:cxnSpLocks/>
          </p:cNvCxnSpPr>
          <p:nvPr/>
        </p:nvCxnSpPr>
        <p:spPr>
          <a:xfrm flipV="1">
            <a:off x="6171088" y="2724444"/>
            <a:ext cx="1185325" cy="52087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7589DB2-CAEE-CAA3-C127-23B587A088C6}"/>
              </a:ext>
            </a:extLst>
          </p:cNvPr>
          <p:cNvCxnSpPr>
            <a:cxnSpLocks/>
          </p:cNvCxnSpPr>
          <p:nvPr/>
        </p:nvCxnSpPr>
        <p:spPr>
          <a:xfrm>
            <a:off x="8017095" y="2027653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red and white pill with a black text&#10;&#10;AI-generated content may be incorrect.">
            <a:extLst>
              <a:ext uri="{FF2B5EF4-FFF2-40B4-BE49-F238E27FC236}">
                <a16:creationId xmlns:a16="http://schemas.microsoft.com/office/drawing/2014/main" id="{99C71C1F-CB0D-1575-BC95-BF5255F48D2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6391" r="22197" b="13460"/>
          <a:stretch/>
        </p:blipFill>
        <p:spPr>
          <a:xfrm>
            <a:off x="7922011" y="1985491"/>
            <a:ext cx="888952" cy="1172872"/>
          </a:xfrm>
          <a:prstGeom prst="rect">
            <a:avLst/>
          </a:prstGeom>
        </p:spPr>
      </p:pic>
      <p:pic>
        <p:nvPicPr>
          <p:cNvPr id="6" name="Picture 5" descr="A red and white pill&#10;&#10;AI-generated content may be incorrect.">
            <a:extLst>
              <a:ext uri="{FF2B5EF4-FFF2-40B4-BE49-F238E27FC236}">
                <a16:creationId xmlns:a16="http://schemas.microsoft.com/office/drawing/2014/main" id="{3FBF57CB-8AF5-CCF2-B72A-F1ABE93861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8" t="2819" r="20014" b="8237"/>
          <a:stretch/>
        </p:blipFill>
        <p:spPr>
          <a:xfrm>
            <a:off x="7924096" y="4782223"/>
            <a:ext cx="923763" cy="12970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A92418-5D0E-6C8C-0E64-F75AE3BD5D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4132" y="2809881"/>
            <a:ext cx="1129782" cy="113081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313FD6-770C-3880-02AE-E4331F44DB0B}"/>
              </a:ext>
            </a:extLst>
          </p:cNvPr>
          <p:cNvSpPr txBox="1"/>
          <p:nvPr/>
        </p:nvSpPr>
        <p:spPr>
          <a:xfrm>
            <a:off x="8030106" y="3418619"/>
            <a:ext cx="637950" cy="794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909" b="1" dirty="0">
                <a:solidFill>
                  <a:srgbClr val="00B050"/>
                </a:solidFill>
                <a:latin typeface="Arial Black" panose="020B0A04020102020204" pitchFamily="34" charset="0"/>
              </a:rPr>
              <a:t>?</a:t>
            </a:r>
            <a:endParaRPr lang="en-GB" sz="6909" b="1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CF27ACA-0112-834D-AFA9-803DFEFC4904}"/>
              </a:ext>
            </a:extLst>
          </p:cNvPr>
          <p:cNvCxnSpPr>
            <a:cxnSpLocks/>
          </p:cNvCxnSpPr>
          <p:nvPr/>
        </p:nvCxnSpPr>
        <p:spPr>
          <a:xfrm flipV="1">
            <a:off x="9316006" y="4077389"/>
            <a:ext cx="1373576" cy="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AF9FD4F-DCB3-CA9D-3879-771D5EF07A27}"/>
              </a:ext>
            </a:extLst>
          </p:cNvPr>
          <p:cNvCxnSpPr>
            <a:cxnSpLocks/>
          </p:cNvCxnSpPr>
          <p:nvPr/>
        </p:nvCxnSpPr>
        <p:spPr>
          <a:xfrm>
            <a:off x="6141796" y="4213616"/>
            <a:ext cx="1169230" cy="56617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red and white pill&#10;&#10;AI-generated content may be incorrect.">
            <a:extLst>
              <a:ext uri="{FF2B5EF4-FFF2-40B4-BE49-F238E27FC236}">
                <a16:creationId xmlns:a16="http://schemas.microsoft.com/office/drawing/2014/main" id="{3FBF57CB-8AF5-CCF2-B72A-F1ABE93861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8" t="2819" r="20014" b="8237"/>
          <a:stretch/>
        </p:blipFill>
        <p:spPr>
          <a:xfrm>
            <a:off x="11021202" y="3482769"/>
            <a:ext cx="923763" cy="129701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28" t="16519" r="27159" b="16590"/>
          <a:stretch/>
        </p:blipFill>
        <p:spPr>
          <a:xfrm>
            <a:off x="6456021" y="3195555"/>
            <a:ext cx="737872" cy="109023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575697" y="3590775"/>
            <a:ext cx="541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45529" y="425766"/>
            <a:ext cx="431720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Gdje se kloriraju antibiotici?</a:t>
            </a:r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39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6312" y="223956"/>
            <a:ext cx="4893643" cy="2826306"/>
          </a:xfrm>
          <a:prstGeom prst="roundRect">
            <a:avLst/>
          </a:prstGeom>
          <a:ln w="38100">
            <a:solidFill>
              <a:srgbClr val="F77509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Ciklofosfamid i ifosfamid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Tijekom noći se kloriraju.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ijekom dana gube klor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 vraćaju se u početni oblik.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Kvantno-kemijskim računima moguće je objasniti „</a:t>
            </a:r>
            <a:r>
              <a:rPr lang="hr-H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zombie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 svojstva antitumorskih lijekova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285793" y="2364462"/>
            <a:ext cx="8402352" cy="4493538"/>
            <a:chOff x="-3269535" y="7836139"/>
            <a:chExt cx="11502189" cy="689049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269535" y="9123699"/>
              <a:ext cx="11502189" cy="397157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5080" y="7836139"/>
              <a:ext cx="1218054" cy="1218054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2192" y="12822807"/>
              <a:ext cx="1903830" cy="190383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1272" y="10409242"/>
              <a:ext cx="1545670" cy="1545670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7231476" y="223956"/>
            <a:ext cx="445666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Jesu li antitumorski lijekovi –</a:t>
            </a:r>
          </a:p>
          <a:p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„zombie” molekule?</a:t>
            </a:r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136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740" y="108750"/>
            <a:ext cx="4371952" cy="6342221"/>
          </a:xfrm>
          <a:prstGeom prst="roundRect">
            <a:avLst/>
          </a:prstGeom>
          <a:noFill/>
          <a:ln w="38100">
            <a:solidFill>
              <a:srgbClr val="FF66CC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Kiselost (</a:t>
            </a:r>
            <a:r>
              <a:rPr lang="hr-HR" sz="2000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hr-HR" sz="2000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 vrijednost) je temeljno svojstvo svakog kemijskog spoja i svakog lijeka.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Kvantno-kemijski </a:t>
            </a: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računi 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omogućuju predviđanje kiselosti.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Precizni teorijski modeli zahtijevaju više procesorskog vremena.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Računi traju satima ili danima.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Korištenjem programskih paketa na Supeku otkriven je jednostavni računski protokol za procjenu kiselosti </a:t>
            </a:r>
            <a:r>
              <a:rPr lang="hr-H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alkina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 optimalnim omjerom točnosti i utrošenog vremena</a:t>
            </a:r>
            <a:r>
              <a:rPr lang="hr-H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205081" y="2105882"/>
            <a:ext cx="6521132" cy="4338462"/>
            <a:chOff x="7603928" y="14073735"/>
            <a:chExt cx="10491113" cy="742909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3928" y="16846238"/>
              <a:ext cx="2595532" cy="2595532"/>
            </a:xfrm>
            <a:prstGeom prst="rect">
              <a:avLst/>
            </a:prstGeom>
          </p:spPr>
        </p:pic>
        <p:cxnSp>
          <p:nvCxnSpPr>
            <p:cNvPr id="5" name="Curved Connector 4"/>
            <p:cNvCxnSpPr/>
            <p:nvPr/>
          </p:nvCxnSpPr>
          <p:spPr>
            <a:xfrm flipV="1">
              <a:off x="10588659" y="15303579"/>
              <a:ext cx="5623974" cy="2651545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urved Connector 5"/>
            <p:cNvCxnSpPr>
              <a:endCxn id="14" idx="1"/>
            </p:cNvCxnSpPr>
            <p:nvPr/>
          </p:nvCxnSpPr>
          <p:spPr>
            <a:xfrm>
              <a:off x="10588659" y="17955124"/>
              <a:ext cx="5608366" cy="2598697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urved Connector 6"/>
            <p:cNvCxnSpPr/>
            <p:nvPr/>
          </p:nvCxnSpPr>
          <p:spPr>
            <a:xfrm flipV="1">
              <a:off x="10588660" y="17170983"/>
              <a:ext cx="5428672" cy="784142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urved Connector 7"/>
            <p:cNvCxnSpPr/>
            <p:nvPr/>
          </p:nvCxnSpPr>
          <p:spPr>
            <a:xfrm>
              <a:off x="10783959" y="17955126"/>
              <a:ext cx="5138966" cy="873549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7024" y="14073735"/>
              <a:ext cx="1898015" cy="1898015"/>
            </a:xfrm>
            <a:prstGeom prst="rect">
              <a:avLst/>
            </a:prstGeom>
          </p:spPr>
        </p:pic>
        <p:sp>
          <p:nvSpPr>
            <p:cNvPr id="10" name="Multiply 9"/>
            <p:cNvSpPr/>
            <p:nvPr/>
          </p:nvSpPr>
          <p:spPr>
            <a:xfrm>
              <a:off x="17230458" y="14431333"/>
              <a:ext cx="468914" cy="438734"/>
            </a:xfrm>
            <a:prstGeom prst="mathMultiply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sz="5801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1A92418-5D0E-6C8C-0E64-F75AE3BD5D1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68904" y="15999017"/>
              <a:ext cx="1409137" cy="1409137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7024" y="15971750"/>
              <a:ext cx="1898015" cy="189801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7026" y="17774115"/>
              <a:ext cx="1898015" cy="189801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7025" y="19604813"/>
              <a:ext cx="1898015" cy="1898015"/>
            </a:xfrm>
            <a:prstGeom prst="rect">
              <a:avLst/>
            </a:prstGeom>
          </p:spPr>
        </p:pic>
        <p:sp>
          <p:nvSpPr>
            <p:cNvPr id="15" name="Multiply 14"/>
            <p:cNvSpPr/>
            <p:nvPr/>
          </p:nvSpPr>
          <p:spPr>
            <a:xfrm>
              <a:off x="16802617" y="17220663"/>
              <a:ext cx="468914" cy="438734"/>
            </a:xfrm>
            <a:prstGeom prst="mathMultiply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sz="5801"/>
            </a:p>
          </p:txBody>
        </p:sp>
        <p:sp>
          <p:nvSpPr>
            <p:cNvPr id="16" name="Multiply 15"/>
            <p:cNvSpPr/>
            <p:nvPr/>
          </p:nvSpPr>
          <p:spPr>
            <a:xfrm>
              <a:off x="16911574" y="18531994"/>
              <a:ext cx="468914" cy="438734"/>
            </a:xfrm>
            <a:prstGeom prst="mathMultiply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sz="5801"/>
            </a:p>
          </p:txBody>
        </p:sp>
        <p:sp>
          <p:nvSpPr>
            <p:cNvPr id="17" name="Multiply 16"/>
            <p:cNvSpPr/>
            <p:nvPr/>
          </p:nvSpPr>
          <p:spPr>
            <a:xfrm>
              <a:off x="16507392" y="20511244"/>
              <a:ext cx="468914" cy="438734"/>
            </a:xfrm>
            <a:prstGeom prst="mathMultiply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sz="5801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516132" y="558693"/>
            <a:ext cx="521008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Kako predvidjeti kiselost lijekova?</a:t>
            </a:r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811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vvrcek</dc:creator>
  <cp:lastModifiedBy>vvrcek</cp:lastModifiedBy>
  <cp:revision>2</cp:revision>
  <dcterms:created xsi:type="dcterms:W3CDTF">2025-03-21T08:00:45Z</dcterms:created>
  <dcterms:modified xsi:type="dcterms:W3CDTF">2025-03-21T08:04:39Z</dcterms:modified>
</cp:coreProperties>
</file>